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23" r:id="rId2"/>
    <p:sldId id="257" r:id="rId3"/>
    <p:sldId id="345" r:id="rId4"/>
    <p:sldId id="330" r:id="rId5"/>
    <p:sldId id="348" r:id="rId6"/>
    <p:sldId id="349" r:id="rId7"/>
    <p:sldId id="339" r:id="rId8"/>
    <p:sldId id="332" r:id="rId9"/>
    <p:sldId id="333" r:id="rId10"/>
    <p:sldId id="334" r:id="rId11"/>
    <p:sldId id="335" r:id="rId12"/>
    <p:sldId id="343" r:id="rId13"/>
    <p:sldId id="336" r:id="rId14"/>
    <p:sldId id="324" r:id="rId15"/>
    <p:sldId id="33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61" autoAdjust="0"/>
    <p:restoredTop sz="94660"/>
  </p:normalViewPr>
  <p:slideViewPr>
    <p:cSldViewPr snapToGrid="0">
      <p:cViewPr varScale="1">
        <p:scale>
          <a:sx n="73" d="100"/>
          <a:sy n="73" d="100"/>
        </p:scale>
        <p:origin x="5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2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B20D0F-75B1-4F68-9915-F3227BAB4E6E}" type="datetimeFigureOut">
              <a:rPr lang="en-IN" smtClean="0"/>
              <a:t>26-11-2020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6983BD-4DDE-4C28-89F2-498F07024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380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F561F-CC4A-4E98-95C8-A9E0C73F662B}" type="datetime1">
              <a:rPr lang="en-IN" smtClean="0"/>
              <a:t>26-11-2020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348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2E2C6-BB1F-4A7F-9ED9-1287DB868115}" type="datetime1">
              <a:rPr lang="en-IN" smtClean="0"/>
              <a:t>26-11-2020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710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7B0EB-CED6-4FC0-9DA7-CE283F7A76DE}" type="datetime1">
              <a:rPr lang="en-IN" smtClean="0"/>
              <a:t>26-11-2020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468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0C697-E3C3-42C2-A9D1-84CBADC9CE24}" type="datetime1">
              <a:rPr lang="en-IN" smtClean="0"/>
              <a:t>26-11-2020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694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B4B80-8DF6-40FC-B541-285765437EC5}" type="datetime1">
              <a:rPr lang="en-IN" smtClean="0"/>
              <a:t>26-11-2020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31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D77F-F2C0-4E60-BBEA-F5635764EF9B}" type="datetime1">
              <a:rPr lang="en-IN" smtClean="0"/>
              <a:t>26-11-2020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321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E2167-FDF9-431C-B20D-C89959B3496B}" type="datetime1">
              <a:rPr lang="en-IN" smtClean="0"/>
              <a:t>26-11-2020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951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5DA7-FAD2-4AB0-A8E8-948FE3BF518D}" type="datetime1">
              <a:rPr lang="en-IN" smtClean="0"/>
              <a:t>26-11-2020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655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F6FD7-135E-49ED-B6DB-A8723E98EC43}" type="datetime1">
              <a:rPr lang="en-IN" smtClean="0"/>
              <a:t>26-11-2020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763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7A27F-E03F-4060-AF60-A9B8CEC6775A}" type="datetime1">
              <a:rPr lang="en-IN" smtClean="0"/>
              <a:t>26-11-2020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157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2FB9-7BA7-47F6-B2E6-A203FEFB4F82}" type="datetime1">
              <a:rPr lang="en-IN" smtClean="0"/>
              <a:t>26-11-2020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275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1AD95-8B75-4C60-B2F8-2DAEEE2E8C34}" type="datetime1">
              <a:rPr lang="en-IN" smtClean="0"/>
              <a:t>26-11-2020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2ADD0-A469-4935-BDC1-CF65C3799C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5865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FE3490-CF8C-4FDE-9D71-2170861F2A61}"/>
              </a:ext>
            </a:extLst>
          </p:cNvPr>
          <p:cNvSpPr/>
          <p:nvPr/>
        </p:nvSpPr>
        <p:spPr>
          <a:xfrm>
            <a:off x="4781916" y="1688267"/>
            <a:ext cx="71406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chemeClr val="accent2">
                    <a:lumMod val="75000"/>
                  </a:schemeClr>
                </a:solidFill>
              </a:rPr>
              <a:t>Human Computer Interaction-HCI</a:t>
            </a:r>
            <a:endParaRPr lang="en-US" sz="36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CEFAD4-E477-4E46-B5A6-ADB26E6A2863}"/>
              </a:ext>
            </a:extLst>
          </p:cNvPr>
          <p:cNvSpPr/>
          <p:nvPr/>
        </p:nvSpPr>
        <p:spPr>
          <a:xfrm>
            <a:off x="4114940" y="2841955"/>
            <a:ext cx="81641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</a:rPr>
              <a:t>Welcome to the Exciting World of HCI</a:t>
            </a:r>
          </a:p>
          <a:p>
            <a:endParaRPr lang="en-US"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5D8B7B-5B60-4808-A096-FB24198F96E9}"/>
              </a:ext>
            </a:extLst>
          </p:cNvPr>
          <p:cNvSpPr/>
          <p:nvPr/>
        </p:nvSpPr>
        <p:spPr>
          <a:xfrm>
            <a:off x="4781916" y="4415503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/>
              <a:t>Jayashree</a:t>
            </a:r>
            <a:r>
              <a:rPr lang="en-US" sz="2400" b="1" dirty="0" smtClean="0"/>
              <a:t> R</a:t>
            </a:r>
            <a:endParaRPr lang="en-IN" sz="24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3662B4-0C28-4203-AEB1-4CC1644B8226}"/>
              </a:ext>
            </a:extLst>
          </p:cNvPr>
          <p:cNvSpPr/>
          <p:nvPr/>
        </p:nvSpPr>
        <p:spPr>
          <a:xfrm>
            <a:off x="4781916" y="4813108"/>
            <a:ext cx="71406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Department of </a:t>
            </a:r>
            <a:r>
              <a:rPr lang="en-US" sz="2400" dirty="0" smtClean="0"/>
              <a:t>Computer Science and </a:t>
            </a:r>
            <a:r>
              <a:rPr lang="en-US" sz="2400" dirty="0"/>
              <a:t>Engineering</a:t>
            </a:r>
            <a:endParaRPr lang="en-IN" sz="24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>
            <a:off x="313844" y="5489699"/>
            <a:ext cx="1066895" cy="1078155"/>
            <a:chOff x="313844" y="5489699"/>
            <a:chExt cx="1066895" cy="1078155"/>
          </a:xfrm>
          <a:solidFill>
            <a:schemeClr val="accent2">
              <a:lumMod val="75000"/>
            </a:schemeClr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EEB87D2-BD33-43D4-B135-6F0E91C4917A}"/>
              </a:ext>
            </a:extLst>
          </p:cNvPr>
          <p:cNvCxnSpPr>
            <a:cxnSpLocks/>
          </p:cNvCxnSpPr>
          <p:nvPr/>
        </p:nvCxnSpPr>
        <p:spPr>
          <a:xfrm flipV="1">
            <a:off x="4781916" y="4112436"/>
            <a:ext cx="4581449" cy="1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66C7B340-EC4A-4D32-8643-325F1D66DF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722" y="1606241"/>
            <a:ext cx="2369218" cy="355018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 rot="10800000">
            <a:off x="10855702" y="266068"/>
            <a:ext cx="1066895" cy="1078155"/>
            <a:chOff x="313844" y="5489699"/>
            <a:chExt cx="1066895" cy="1078155"/>
          </a:xfrm>
          <a:solidFill>
            <a:schemeClr val="accent2">
              <a:lumMod val="75000"/>
            </a:schemeClr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9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Syllabus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774" y="1737001"/>
            <a:ext cx="6923314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/>
          <a:p>
            <a:endParaRPr lang="en-IN" b="1" dirty="0" smtClean="0"/>
          </a:p>
          <a:p>
            <a:pPr algn="just"/>
            <a:r>
              <a:rPr lang="en-IN" b="1" dirty="0" smtClean="0">
                <a:solidFill>
                  <a:srgbClr val="0070C0"/>
                </a:solidFill>
              </a:rPr>
              <a:t>Unit-3:MODELS </a:t>
            </a:r>
            <a:r>
              <a:rPr lang="en-IN" b="1" dirty="0">
                <a:solidFill>
                  <a:srgbClr val="0070C0"/>
                </a:solidFill>
              </a:rPr>
              <a:t>AND THEORIES</a:t>
            </a:r>
            <a:r>
              <a:rPr lang="en-IN" dirty="0">
                <a:solidFill>
                  <a:srgbClr val="0070C0"/>
                </a:solidFill>
              </a:rPr>
              <a:t>				</a:t>
            </a:r>
          </a:p>
          <a:p>
            <a:pPr algn="just"/>
            <a:r>
              <a:rPr lang="en-IN" dirty="0">
                <a:solidFill>
                  <a:srgbClr val="0070C0"/>
                </a:solidFill>
              </a:rPr>
              <a:t>						10 Hours</a:t>
            </a:r>
          </a:p>
          <a:p>
            <a:pPr algn="just"/>
            <a:r>
              <a:rPr lang="en-IN" dirty="0">
                <a:solidFill>
                  <a:srgbClr val="0070C0"/>
                </a:solidFill>
              </a:rPr>
              <a:t>Cognitive models –Socio-Organizational issues and stake holder requirements –Communication and collaboration models.</a:t>
            </a:r>
          </a:p>
          <a:p>
            <a:pPr algn="just"/>
            <a:r>
              <a:rPr lang="en-IN" dirty="0">
                <a:solidFill>
                  <a:srgbClr val="0070C0"/>
                </a:solidFill>
              </a:rPr>
              <a:t/>
            </a:r>
            <a:br>
              <a:rPr lang="en-IN" dirty="0">
                <a:solidFill>
                  <a:srgbClr val="0070C0"/>
                </a:solidFill>
              </a:rPr>
            </a:br>
            <a:r>
              <a:rPr lang="en-IN" b="1" dirty="0" smtClean="0">
                <a:solidFill>
                  <a:srgbClr val="0070C0"/>
                </a:solidFill>
              </a:rPr>
              <a:t>Unit-4:TASK ANALYSIS</a:t>
            </a:r>
            <a:r>
              <a:rPr lang="en-IN" b="1" dirty="0">
                <a:solidFill>
                  <a:srgbClr val="0070C0"/>
                </a:solidFill>
              </a:rPr>
              <a:t>					</a:t>
            </a:r>
            <a:r>
              <a:rPr lang="en-IN" b="1" dirty="0" smtClean="0">
                <a:solidFill>
                  <a:srgbClr val="0070C0"/>
                </a:solidFill>
              </a:rPr>
              <a:t>					</a:t>
            </a:r>
            <a:r>
              <a:rPr lang="en-IN" dirty="0" smtClean="0">
                <a:solidFill>
                  <a:srgbClr val="0070C0"/>
                </a:solidFill>
              </a:rPr>
              <a:t>	10 Hours</a:t>
            </a:r>
            <a:r>
              <a:rPr lang="en-IN" dirty="0">
                <a:solidFill>
                  <a:srgbClr val="0070C0"/>
                </a:solidFill>
              </a:rPr>
              <a:t>	</a:t>
            </a:r>
          </a:p>
          <a:p>
            <a:pPr algn="just"/>
            <a:r>
              <a:rPr lang="en-IN" dirty="0" smtClean="0">
                <a:solidFill>
                  <a:srgbClr val="0070C0"/>
                </a:solidFill>
              </a:rPr>
              <a:t>Task Analysis-Dialog notations and </a:t>
            </a:r>
            <a:r>
              <a:rPr lang="en-IN" dirty="0">
                <a:solidFill>
                  <a:srgbClr val="0070C0"/>
                </a:solidFill>
              </a:rPr>
              <a:t>design</a:t>
            </a:r>
            <a:r>
              <a:rPr lang="en-IN" dirty="0" smtClean="0">
                <a:solidFill>
                  <a:srgbClr val="0070C0"/>
                </a:solidFill>
              </a:rPr>
              <a:t>, Models </a:t>
            </a:r>
            <a:r>
              <a:rPr lang="en-IN" dirty="0">
                <a:solidFill>
                  <a:srgbClr val="0070C0"/>
                </a:solidFill>
              </a:rPr>
              <a:t>of the system</a:t>
            </a:r>
            <a:r>
              <a:rPr lang="en-IN" dirty="0" smtClean="0">
                <a:solidFill>
                  <a:srgbClr val="0070C0"/>
                </a:solidFill>
              </a:rPr>
              <a:t>, Modelling </a:t>
            </a:r>
            <a:r>
              <a:rPr lang="en-IN" dirty="0">
                <a:solidFill>
                  <a:srgbClr val="0070C0"/>
                </a:solidFill>
              </a:rPr>
              <a:t>rich interaction</a:t>
            </a:r>
          </a:p>
          <a:p>
            <a:pPr algn="just"/>
            <a:r>
              <a:rPr lang="en-IN" b="1" dirty="0">
                <a:solidFill>
                  <a:srgbClr val="0070C0"/>
                </a:solidFill>
              </a:rPr>
              <a:t> </a:t>
            </a:r>
            <a:endParaRPr lang="en-IN" dirty="0">
              <a:solidFill>
                <a:srgbClr val="0070C0"/>
              </a:solidFill>
            </a:endParaRPr>
          </a:p>
          <a:p>
            <a:pPr algn="just"/>
            <a:r>
              <a:rPr lang="en-IN" b="1" dirty="0" smtClean="0">
                <a:solidFill>
                  <a:srgbClr val="0070C0"/>
                </a:solidFill>
              </a:rPr>
              <a:t>Unit-5:OUTSIDE </a:t>
            </a:r>
            <a:r>
              <a:rPr lang="en-IN" b="1" dirty="0">
                <a:solidFill>
                  <a:srgbClr val="0070C0"/>
                </a:solidFill>
              </a:rPr>
              <a:t>THE BOX:</a:t>
            </a:r>
            <a:endParaRPr lang="en-IN" dirty="0">
              <a:solidFill>
                <a:srgbClr val="0070C0"/>
              </a:solidFill>
            </a:endParaRPr>
          </a:p>
          <a:p>
            <a:pPr algn="just"/>
            <a:r>
              <a:rPr lang="en-IN" dirty="0">
                <a:solidFill>
                  <a:srgbClr val="0070C0"/>
                </a:solidFill>
              </a:rPr>
              <a:t>						12 Hours</a:t>
            </a:r>
          </a:p>
          <a:p>
            <a:pPr algn="just"/>
            <a:r>
              <a:rPr lang="en-IN" dirty="0">
                <a:solidFill>
                  <a:srgbClr val="0070C0"/>
                </a:solidFill>
              </a:rPr>
              <a:t>groupware, </a:t>
            </a:r>
            <a:r>
              <a:rPr lang="en-IN" dirty="0" smtClean="0">
                <a:solidFill>
                  <a:srgbClr val="0070C0"/>
                </a:solidFill>
              </a:rPr>
              <a:t>ubiquitous </a:t>
            </a:r>
            <a:r>
              <a:rPr lang="en-IN" dirty="0">
                <a:solidFill>
                  <a:srgbClr val="0070C0"/>
                </a:solidFill>
              </a:rPr>
              <a:t>computing</a:t>
            </a:r>
            <a:r>
              <a:rPr lang="en-IN" dirty="0" smtClean="0">
                <a:solidFill>
                  <a:srgbClr val="0070C0"/>
                </a:solidFill>
              </a:rPr>
              <a:t>, augmented </a:t>
            </a:r>
            <a:r>
              <a:rPr lang="en-IN" dirty="0">
                <a:solidFill>
                  <a:srgbClr val="0070C0"/>
                </a:solidFill>
              </a:rPr>
              <a:t>realities, hyper text,</a:t>
            </a:r>
          </a:p>
          <a:p>
            <a:pPr algn="just"/>
            <a:r>
              <a:rPr lang="en-IN" dirty="0">
                <a:solidFill>
                  <a:srgbClr val="0070C0"/>
                </a:solidFill>
              </a:rPr>
              <a:t>multimedia and World Wide Web</a:t>
            </a:r>
          </a:p>
          <a:p>
            <a:pPr algn="just"/>
            <a:r>
              <a:rPr lang="en-IN" dirty="0"/>
              <a:t/>
            </a:r>
            <a:br>
              <a:rPr lang="en-IN" dirty="0"/>
            </a:br>
            <a:endParaRPr lang="en-IN" b="1" dirty="0" smtClean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642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Prerequisite and Literature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774" y="1460001"/>
            <a:ext cx="6923314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b="1" dirty="0" smtClean="0"/>
          </a:p>
          <a:p>
            <a:r>
              <a:rPr lang="en-IN" b="1" dirty="0">
                <a:solidFill>
                  <a:srgbClr val="0070C0"/>
                </a:solidFill>
              </a:rPr>
              <a:t>Pre-requisite Courses: </a:t>
            </a:r>
            <a:r>
              <a:rPr lang="en-IN" dirty="0">
                <a:solidFill>
                  <a:srgbClr val="0070C0"/>
                </a:solidFill>
              </a:rPr>
              <a:t>None.</a:t>
            </a: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  <a:r>
              <a:rPr lang="en-IN" b="1" dirty="0" smtClean="0">
                <a:solidFill>
                  <a:srgbClr val="0070C0"/>
                </a:solidFill>
              </a:rPr>
              <a:t>Text </a:t>
            </a:r>
            <a:r>
              <a:rPr lang="en-IN" b="1" dirty="0">
                <a:solidFill>
                  <a:srgbClr val="0070C0"/>
                </a:solidFill>
              </a:rPr>
              <a:t>Book :</a:t>
            </a:r>
            <a:endParaRPr lang="en-IN" dirty="0">
              <a:solidFill>
                <a:srgbClr val="0070C0"/>
              </a:solidFill>
            </a:endParaRPr>
          </a:p>
          <a:p>
            <a:r>
              <a:rPr lang="en-IN" dirty="0" smtClean="0">
                <a:solidFill>
                  <a:srgbClr val="0070C0"/>
                </a:solidFill>
              </a:rPr>
              <a:t>Human </a:t>
            </a:r>
            <a:r>
              <a:rPr lang="en-IN" dirty="0">
                <a:solidFill>
                  <a:srgbClr val="0070C0"/>
                </a:solidFill>
              </a:rPr>
              <a:t>Computer Interaction , 3</a:t>
            </a:r>
            <a:r>
              <a:rPr lang="en-IN" baseline="30000" dirty="0">
                <a:solidFill>
                  <a:srgbClr val="0070C0"/>
                </a:solidFill>
              </a:rPr>
              <a:t>rd</a:t>
            </a:r>
            <a:r>
              <a:rPr lang="en-IN" dirty="0">
                <a:solidFill>
                  <a:srgbClr val="0070C0"/>
                </a:solidFill>
              </a:rPr>
              <a:t> Editions , Dix A., Finlay J., </a:t>
            </a:r>
            <a:r>
              <a:rPr lang="en-IN" dirty="0" err="1">
                <a:solidFill>
                  <a:srgbClr val="0070C0"/>
                </a:solidFill>
              </a:rPr>
              <a:t>Abowd</a:t>
            </a:r>
            <a:r>
              <a:rPr lang="en-IN" dirty="0">
                <a:solidFill>
                  <a:srgbClr val="0070C0"/>
                </a:solidFill>
              </a:rPr>
              <a:t> G. D. and Beale R., Pearson Education, 2005.</a:t>
            </a: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</a:p>
          <a:p>
            <a:r>
              <a:rPr lang="en-IN" b="1" dirty="0">
                <a:solidFill>
                  <a:srgbClr val="0070C0"/>
                </a:solidFill>
              </a:rPr>
              <a:t>Reference Book(s):</a:t>
            </a:r>
            <a:endParaRPr lang="en-IN" dirty="0">
              <a:solidFill>
                <a:srgbClr val="0070C0"/>
              </a:solidFill>
            </a:endParaRP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  <a:r>
              <a:rPr lang="en-IN" dirty="0" smtClean="0">
                <a:solidFill>
                  <a:srgbClr val="0070C0"/>
                </a:solidFill>
              </a:rPr>
              <a:t>B</a:t>
            </a:r>
            <a:r>
              <a:rPr lang="en-IN" dirty="0">
                <a:solidFill>
                  <a:srgbClr val="0070C0"/>
                </a:solidFill>
              </a:rPr>
              <a:t>. </a:t>
            </a:r>
            <a:r>
              <a:rPr lang="en-IN" dirty="0" err="1">
                <a:solidFill>
                  <a:srgbClr val="0070C0"/>
                </a:solidFill>
              </a:rPr>
              <a:t>Shneiderman</a:t>
            </a:r>
            <a:r>
              <a:rPr lang="en-IN" dirty="0">
                <a:solidFill>
                  <a:srgbClr val="0070C0"/>
                </a:solidFill>
              </a:rPr>
              <a:t>; Designing the User Interface, Addison Wesley 2000 (Indian Reprint)</a:t>
            </a: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  <a:endParaRPr lang="en-IN" dirty="0" smtClean="0">
              <a:solidFill>
                <a:srgbClr val="0070C0"/>
              </a:solidFill>
            </a:endParaRPr>
          </a:p>
          <a:p>
            <a:r>
              <a:rPr lang="en-IN" dirty="0" smtClean="0">
                <a:solidFill>
                  <a:srgbClr val="0070C0"/>
                </a:solidFill>
              </a:rPr>
              <a:t>About </a:t>
            </a:r>
            <a:r>
              <a:rPr lang="en-IN" dirty="0">
                <a:solidFill>
                  <a:srgbClr val="0070C0"/>
                </a:solidFill>
              </a:rPr>
              <a:t>Face: The Essentials of Interaction Design by Alan Cooper, Robert </a:t>
            </a:r>
            <a:r>
              <a:rPr lang="en-IN" dirty="0" err="1">
                <a:solidFill>
                  <a:srgbClr val="0070C0"/>
                </a:solidFill>
              </a:rPr>
              <a:t>Reimann</a:t>
            </a:r>
            <a:r>
              <a:rPr lang="en-IN" dirty="0">
                <a:solidFill>
                  <a:srgbClr val="0070C0"/>
                </a:solidFill>
              </a:rPr>
              <a:t>, David Cronin. Christopher </a:t>
            </a:r>
            <a:r>
              <a:rPr lang="en-IN" dirty="0" err="1">
                <a:solidFill>
                  <a:srgbClr val="0070C0"/>
                </a:solidFill>
              </a:rPr>
              <a:t>Nooessel</a:t>
            </a:r>
            <a:r>
              <a:rPr lang="en-IN" dirty="0">
                <a:solidFill>
                  <a:srgbClr val="0070C0"/>
                </a:solidFill>
              </a:rPr>
              <a:t>, 4th Edition, WILEY</a:t>
            </a: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</a:p>
          <a:p>
            <a:pPr lvl="0"/>
            <a:r>
              <a:rPr lang="en-IN" dirty="0">
                <a:solidFill>
                  <a:srgbClr val="0070C0"/>
                </a:solidFill>
              </a:rPr>
              <a:t>Don't Make Me Think, Revisited: A Common Sense Approach to Web and Mobile Usability (3rd Edition) Paperback by Steve Krug (Author), 3rd Edition</a:t>
            </a: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</a:p>
          <a:p>
            <a:pPr lvl="0"/>
            <a:r>
              <a:rPr lang="en-IN" dirty="0">
                <a:solidFill>
                  <a:srgbClr val="0070C0"/>
                </a:solidFill>
              </a:rPr>
              <a:t>The Design of Everyday Things (Revised and Expanded Edition) by Don </a:t>
            </a:r>
            <a:r>
              <a:rPr lang="en-IN" dirty="0" smtClean="0">
                <a:solidFill>
                  <a:srgbClr val="0070C0"/>
                </a:solidFill>
              </a:rPr>
              <a:t>Norman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230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Evaluation Policy (Tentative)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774" y="2798831"/>
            <a:ext cx="6923314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ISA-1: conducted for 40 marks brought down to 10</a:t>
            </a:r>
          </a:p>
          <a:p>
            <a:endParaRPr lang="en-US" sz="2400" b="1" dirty="0" smtClean="0">
              <a:solidFill>
                <a:srgbClr val="0070C0"/>
              </a:solidFill>
            </a:endParaRPr>
          </a:p>
          <a:p>
            <a:r>
              <a:rPr lang="en-US" sz="2400" b="1" dirty="0" smtClean="0">
                <a:solidFill>
                  <a:srgbClr val="0070C0"/>
                </a:solidFill>
              </a:rPr>
              <a:t>ISA 2</a:t>
            </a:r>
            <a:r>
              <a:rPr lang="en-US" sz="2400" b="1" dirty="0">
                <a:solidFill>
                  <a:srgbClr val="0070C0"/>
                </a:solidFill>
              </a:rPr>
              <a:t>: conducted for 40 marks brought down to </a:t>
            </a:r>
            <a:r>
              <a:rPr lang="en-US" sz="2400" b="1" dirty="0" smtClean="0">
                <a:solidFill>
                  <a:srgbClr val="0070C0"/>
                </a:solidFill>
              </a:rPr>
              <a:t>10</a:t>
            </a:r>
          </a:p>
          <a:p>
            <a:endParaRPr lang="en-US" sz="2400" b="1" dirty="0">
              <a:solidFill>
                <a:srgbClr val="0070C0"/>
              </a:solidFill>
            </a:endParaRPr>
          </a:p>
          <a:p>
            <a:r>
              <a:rPr lang="en-US" sz="2400" b="1" dirty="0" smtClean="0">
                <a:solidFill>
                  <a:srgbClr val="0070C0"/>
                </a:solidFill>
              </a:rPr>
              <a:t>Assignment/Project : 20 Marks</a:t>
            </a:r>
            <a:endParaRPr lang="en-US" sz="2400" b="1" dirty="0">
              <a:solidFill>
                <a:srgbClr val="0070C0"/>
              </a:solidFill>
            </a:endParaRPr>
          </a:p>
          <a:p>
            <a:endParaRPr lang="en-US" sz="2400" b="1" dirty="0" smtClean="0">
              <a:solidFill>
                <a:srgbClr val="0070C0"/>
              </a:solidFill>
            </a:endParaRPr>
          </a:p>
          <a:p>
            <a:r>
              <a:rPr lang="en-US" sz="2400" b="1" dirty="0" smtClean="0">
                <a:solidFill>
                  <a:srgbClr val="0070C0"/>
                </a:solidFill>
              </a:rPr>
              <a:t>ESA: 60 Marks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90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Text Book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2940" y="7501088"/>
            <a:ext cx="6923314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b="1" dirty="0" smtClean="0"/>
          </a:p>
          <a:p>
            <a:r>
              <a:rPr lang="en-IN" dirty="0"/>
              <a:t> 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Human Computer Interaction Third Edition PDF free download - Books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8494" y="1835587"/>
            <a:ext cx="3971925" cy="494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93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Why HCI??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Human-Computer Interaction (HCI) at Georgia Tech [6kylRHpYw6E]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76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73B520-A9D1-472D-B234-C4032DD0E596}"/>
              </a:ext>
            </a:extLst>
          </p:cNvPr>
          <p:cNvCxnSpPr>
            <a:cxnSpLocks/>
          </p:cNvCxnSpPr>
          <p:nvPr/>
        </p:nvCxnSpPr>
        <p:spPr>
          <a:xfrm flipV="1">
            <a:off x="5448168" y="2887307"/>
            <a:ext cx="4581449" cy="1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3E8D5-98D6-4BA6-B3EA-B5411DA566A9}"/>
              </a:ext>
            </a:extLst>
          </p:cNvPr>
          <p:cNvSpPr/>
          <p:nvPr/>
        </p:nvSpPr>
        <p:spPr>
          <a:xfrm>
            <a:off x="5460537" y="4049738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jayashree@pes.edu</a:t>
            </a:r>
            <a:endParaRPr lang="en-IN" sz="24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F03FCF-7A6F-4612-88F7-18437FC4F2ED}"/>
              </a:ext>
            </a:extLst>
          </p:cNvPr>
          <p:cNvSpPr/>
          <p:nvPr/>
        </p:nvSpPr>
        <p:spPr>
          <a:xfrm>
            <a:off x="5460537" y="4573019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+91 </a:t>
            </a:r>
            <a:r>
              <a:rPr lang="en-US" sz="2400" dirty="0" smtClean="0"/>
              <a:t>9845897074</a:t>
            </a:r>
            <a:endParaRPr lang="en-IN" sz="24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436274-E913-46F7-B58F-E0B0713EC594}"/>
              </a:ext>
            </a:extLst>
          </p:cNvPr>
          <p:cNvGrpSpPr/>
          <p:nvPr/>
        </p:nvGrpSpPr>
        <p:grpSpPr>
          <a:xfrm>
            <a:off x="280220" y="349466"/>
            <a:ext cx="11552032" cy="6218388"/>
            <a:chOff x="313844" y="349466"/>
            <a:chExt cx="11518407" cy="6218388"/>
          </a:xfrm>
          <a:solidFill>
            <a:schemeClr val="accent2">
              <a:lumMod val="75000"/>
            </a:schemeClr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B9092D-46D3-4724-A230-51F43D78A967}"/>
                </a:ext>
              </a:extLst>
            </p:cNvPr>
            <p:cNvSpPr/>
            <p:nvPr/>
          </p:nvSpPr>
          <p:spPr>
            <a:xfrm>
              <a:off x="11786532" y="360726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5E94C15-EFC4-4DC4-AE91-4D6631C438BE}"/>
                </a:ext>
              </a:extLst>
            </p:cNvPr>
            <p:cNvSpPr/>
            <p:nvPr/>
          </p:nvSpPr>
          <p:spPr>
            <a:xfrm rot="5400000">
              <a:off x="11275944" y="-161122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28287AB-A481-4BDF-BE49-1BBA364237E1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3328F7-E593-44F8-A55A-576E1E3E973D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A88F3CC2-5C5B-4685-8D94-FFC4B5D64C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974" y="1606241"/>
            <a:ext cx="2369218" cy="355018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4BAC35B-0C86-48BD-81AE-8629CCB2734E}"/>
              </a:ext>
            </a:extLst>
          </p:cNvPr>
          <p:cNvSpPr/>
          <p:nvPr/>
        </p:nvSpPr>
        <p:spPr>
          <a:xfrm>
            <a:off x="5448168" y="2049518"/>
            <a:ext cx="4603806" cy="665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IN" sz="3600" b="1" dirty="0">
                <a:solidFill>
                  <a:schemeClr val="accent2">
                    <a:lumMod val="75000"/>
                  </a:schemeClr>
                </a:solidFill>
              </a:rPr>
              <a:t>HANK YOU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8DF64-61DB-4438-8664-105788459AD2}"/>
              </a:ext>
            </a:extLst>
          </p:cNvPr>
          <p:cNvSpPr/>
          <p:nvPr/>
        </p:nvSpPr>
        <p:spPr>
          <a:xfrm>
            <a:off x="5448168" y="3128242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/>
              <a:t>Jayashree</a:t>
            </a:r>
            <a:r>
              <a:rPr lang="en-US" sz="2400" b="1" dirty="0" smtClean="0"/>
              <a:t> R</a:t>
            </a:r>
            <a:endParaRPr lang="en-IN" sz="24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916C8C7-6436-48A9-9CF7-1AAC7653EAAE}"/>
              </a:ext>
            </a:extLst>
          </p:cNvPr>
          <p:cNvSpPr/>
          <p:nvPr/>
        </p:nvSpPr>
        <p:spPr>
          <a:xfrm>
            <a:off x="5448168" y="3525847"/>
            <a:ext cx="63840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Department of </a:t>
            </a:r>
            <a:r>
              <a:rPr lang="en-US" sz="2400" dirty="0" smtClean="0"/>
              <a:t>CSE,</a:t>
            </a:r>
          </a:p>
          <a:p>
            <a:endParaRPr lang="en-US" sz="2400" dirty="0"/>
          </a:p>
          <a:p>
            <a:endParaRPr lang="en-IN" sz="24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13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1973280" y="1849680"/>
            <a:ext cx="5621040" cy="118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1" dirty="0" smtClean="0">
                <a:solidFill>
                  <a:srgbClr val="0070C0"/>
                </a:solidFill>
                <a:latin typeface="Calibri"/>
              </a:rPr>
              <a:t>Human Computer Interaction-HCI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37" name="CustomShape 2"/>
          <p:cNvSpPr/>
          <p:nvPr/>
        </p:nvSpPr>
        <p:spPr>
          <a:xfrm>
            <a:off x="1972920" y="2888640"/>
            <a:ext cx="5621400" cy="1185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1" dirty="0" smtClean="0">
                <a:solidFill>
                  <a:srgbClr val="2F5597"/>
                </a:solidFill>
                <a:latin typeface="Calibri"/>
              </a:rPr>
              <a:t>Introduction </a:t>
            </a:r>
            <a:endParaRPr dirty="0"/>
          </a:p>
        </p:txBody>
      </p:sp>
      <p:sp>
        <p:nvSpPr>
          <p:cNvPr id="38" name="CustomShape 3"/>
          <p:cNvSpPr/>
          <p:nvPr/>
        </p:nvSpPr>
        <p:spPr>
          <a:xfrm>
            <a:off x="1972920" y="5489640"/>
            <a:ext cx="5621400" cy="45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400" b="1" dirty="0" err="1">
                <a:solidFill>
                  <a:srgbClr val="0070C0"/>
                </a:solidFill>
                <a:latin typeface="Calibri"/>
              </a:rPr>
              <a:t>Jayashree</a:t>
            </a:r>
            <a:r>
              <a:rPr lang="en-IN" sz="2400" b="1" dirty="0">
                <a:solidFill>
                  <a:srgbClr val="0070C0"/>
                </a:solidFill>
                <a:latin typeface="Calibri"/>
              </a:rPr>
              <a:t> R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39" name="CustomShape 4"/>
          <p:cNvSpPr/>
          <p:nvPr/>
        </p:nvSpPr>
        <p:spPr>
          <a:xfrm>
            <a:off x="1973280" y="5887440"/>
            <a:ext cx="5621040" cy="698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000" dirty="0">
                <a:solidFill>
                  <a:srgbClr val="0070C0"/>
                </a:solidFill>
                <a:latin typeface="Calibri"/>
              </a:rPr>
              <a:t>Department of Computer Science and Engineering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40" name="CustomShape 5"/>
          <p:cNvSpPr/>
          <p:nvPr/>
        </p:nvSpPr>
        <p:spPr>
          <a:xfrm rot="5400000">
            <a:off x="2138160" y="6144840"/>
            <a:ext cx="43920" cy="798480"/>
          </a:xfrm>
          <a:prstGeom prst="rect">
            <a:avLst/>
          </a:prstGeom>
          <a:solidFill>
            <a:srgbClr val="F4B183"/>
          </a:solidFill>
          <a:ln w="12600">
            <a:noFill/>
          </a:ln>
        </p:spPr>
      </p:sp>
      <p:sp>
        <p:nvSpPr>
          <p:cNvPr id="41" name="CustomShape 6"/>
          <p:cNvSpPr/>
          <p:nvPr/>
        </p:nvSpPr>
        <p:spPr>
          <a:xfrm rot="10800000">
            <a:off x="1760880" y="5491440"/>
            <a:ext cx="32760" cy="1065240"/>
          </a:xfrm>
          <a:prstGeom prst="rect">
            <a:avLst/>
          </a:prstGeom>
          <a:solidFill>
            <a:srgbClr val="F4B183"/>
          </a:solidFill>
          <a:ln w="12600">
            <a:noFill/>
          </a:ln>
        </p:spPr>
      </p:sp>
      <p:sp>
        <p:nvSpPr>
          <p:cNvPr id="42" name="Line 7"/>
          <p:cNvSpPr/>
          <p:nvPr/>
        </p:nvSpPr>
        <p:spPr>
          <a:xfrm flipV="1">
            <a:off x="1666560" y="2963623"/>
            <a:ext cx="5927760" cy="68400"/>
          </a:xfrm>
          <a:prstGeom prst="line">
            <a:avLst/>
          </a:prstGeom>
          <a:ln w="38160">
            <a:solidFill>
              <a:srgbClr val="DFA267"/>
            </a:solidFill>
            <a:miter/>
          </a:ln>
        </p:spPr>
      </p:sp>
      <p:pic>
        <p:nvPicPr>
          <p:cNvPr id="43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518519" y="469799"/>
            <a:ext cx="1121771" cy="1620257"/>
          </a:xfrm>
          <a:prstGeom prst="rect">
            <a:avLst/>
          </a:prstGeom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51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What is HCI?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642" y="2935584"/>
            <a:ext cx="3871646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2F5597"/>
                </a:solidFill>
                <a:ea typeface="Times New Roman"/>
              </a:rPr>
              <a:t>HCI is a fascinating multidisciplinary field focusing on the design of computer technology , in particular, the interaction between humans and computers</a:t>
            </a:r>
            <a:endParaRPr lang="en-US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1" name="Picture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4028332" y="2004803"/>
            <a:ext cx="4876800" cy="393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9518519" y="469799"/>
            <a:ext cx="1336294" cy="1889943"/>
          </a:xfrm>
          <a:prstGeom prst="rect">
            <a:avLst/>
          </a:prstGeom>
          <a:ln>
            <a:noFill/>
          </a:ln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F485-9C14-4E74-A832-CB3E30B8E12A}" type="datetime1">
              <a:rPr lang="en-IN" smtClean="0"/>
              <a:t>26-11-2020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23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Why </a:t>
            </a:r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HCI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in CSE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4</a:t>
            </a:fld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371880" y="1763486"/>
            <a:ext cx="87721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Every engineering discipline includes the study of breakdowns and the design of improved / or new solutions that address those breakdowns</a:t>
            </a:r>
            <a:endParaRPr lang="en-IN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67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Why </a:t>
            </a:r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HCI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in CSE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5</a:t>
            </a:fld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371880" y="1763486"/>
            <a:ext cx="877212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Understanding how and why human interaction breaks down is fundamental to designing better computing </a:t>
            </a:r>
            <a:r>
              <a:rPr lang="en-US" sz="3600" dirty="0" smtClean="0">
                <a:solidFill>
                  <a:srgbClr val="0070C0"/>
                </a:solidFill>
              </a:rPr>
              <a:t>systems.</a:t>
            </a:r>
          </a:p>
          <a:p>
            <a:endParaRPr lang="en-US" sz="3600" dirty="0" smtClean="0">
              <a:solidFill>
                <a:srgbClr val="0070C0"/>
              </a:solidFill>
            </a:endParaRPr>
          </a:p>
          <a:p>
            <a:r>
              <a:rPr lang="en-US" sz="3600" dirty="0" smtClean="0">
                <a:solidFill>
                  <a:srgbClr val="0070C0"/>
                </a:solidFill>
              </a:rPr>
              <a:t>This </a:t>
            </a:r>
            <a:r>
              <a:rPr lang="en-US" sz="3600" dirty="0">
                <a:solidFill>
                  <a:srgbClr val="0070C0"/>
                </a:solidFill>
              </a:rPr>
              <a:t>study must include computer scientists, as we are the ones creating the technology</a:t>
            </a:r>
            <a:endParaRPr lang="en-IN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07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HCI is an extension of Traditional CS Disciplines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0" y="1482895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6</a:t>
            </a:fld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371880" y="1763486"/>
            <a:ext cx="87721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We design, scale, and evaluate computing systems for particular tasks (e.g., parallel programming, network routing</a:t>
            </a:r>
            <a:r>
              <a:rPr lang="en-US" sz="2800" dirty="0" smtClean="0">
                <a:solidFill>
                  <a:srgbClr val="0070C0"/>
                </a:solidFill>
              </a:rPr>
              <a:t>)</a:t>
            </a:r>
          </a:p>
          <a:p>
            <a:r>
              <a:rPr lang="en-US" sz="2800" dirty="0" smtClean="0">
                <a:solidFill>
                  <a:srgbClr val="0070C0"/>
                </a:solidFill>
              </a:rPr>
              <a:t> </a:t>
            </a:r>
            <a:r>
              <a:rPr lang="en-US" sz="2800" dirty="0">
                <a:solidFill>
                  <a:srgbClr val="0070C0"/>
                </a:solidFill>
              </a:rPr>
              <a:t>HCI incorporates humans into the computing system Humans as an additional constraint Any computer system must be designed taking into account - the physical constraints of the machine (e.g., processor speed, networking capabilities) - the human physical and mental constraints (e.g., attention, memory) - (should we add, social level constraints?)</a:t>
            </a:r>
            <a:endParaRPr lang="en-IN" sz="2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76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Course Objectives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918" y="983977"/>
            <a:ext cx="7163170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b="1" dirty="0" smtClean="0"/>
          </a:p>
          <a:p>
            <a:endParaRPr lang="en-IN" dirty="0">
              <a:solidFill>
                <a:srgbClr val="0070C0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Familiarize the  psychology underlying user-interface and usability design guidelines keeping in mind human behavioral and perceptual capabilities and limitations that affect interface design</a:t>
            </a:r>
            <a:r>
              <a:rPr lang="en-US" dirty="0" smtClean="0">
                <a:solidFill>
                  <a:srgbClr val="0070C0"/>
                </a:solidFill>
              </a:rPr>
              <a:t>.</a:t>
            </a:r>
          </a:p>
          <a:p>
            <a:pPr lvl="0"/>
            <a:endParaRPr lang="en-IN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 </a:t>
            </a:r>
            <a:r>
              <a:rPr lang="en-US" dirty="0" smtClean="0">
                <a:solidFill>
                  <a:srgbClr val="0070C0"/>
                </a:solidFill>
              </a:rPr>
              <a:t>Familiarize </a:t>
            </a:r>
            <a:r>
              <a:rPr lang="en-US" dirty="0">
                <a:solidFill>
                  <a:srgbClr val="0070C0"/>
                </a:solidFill>
              </a:rPr>
              <a:t>with the basic principles of Goal-directed user interface design and standard patterns and key modelling concepts involved in Visual interface design for software interfaces</a:t>
            </a:r>
            <a:r>
              <a:rPr lang="en-US" dirty="0" smtClean="0">
                <a:solidFill>
                  <a:srgbClr val="0070C0"/>
                </a:solidFill>
              </a:rPr>
              <a:t>.</a:t>
            </a:r>
          </a:p>
          <a:p>
            <a:endParaRPr lang="en-IN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 </a:t>
            </a:r>
            <a:r>
              <a:rPr lang="en-US" dirty="0" smtClean="0">
                <a:solidFill>
                  <a:srgbClr val="0070C0"/>
                </a:solidFill>
              </a:rPr>
              <a:t>Apply </a:t>
            </a:r>
            <a:r>
              <a:rPr lang="en-US" dirty="0">
                <a:solidFill>
                  <a:srgbClr val="0070C0"/>
                </a:solidFill>
              </a:rPr>
              <a:t>development methodologies and lifecycle models for building user interfaces and prototyping in user interface design and how to test them.</a:t>
            </a:r>
            <a:endParaRPr lang="en-IN" dirty="0">
              <a:solidFill>
                <a:srgbClr val="0070C0"/>
              </a:solidFill>
            </a:endParaRPr>
          </a:p>
          <a:p>
            <a:endParaRPr lang="en-IN" dirty="0" smtClean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0070C0"/>
                </a:solidFill>
              </a:rPr>
              <a:t>Familiarize </a:t>
            </a:r>
            <a:r>
              <a:rPr lang="en-IN" dirty="0">
                <a:solidFill>
                  <a:srgbClr val="0070C0"/>
                </a:solidFill>
              </a:rPr>
              <a:t>with the impact of usable interfaces in the acceptance and performance utilization of information systems.</a:t>
            </a:r>
          </a:p>
          <a:p>
            <a:endParaRPr lang="en-IN" dirty="0">
              <a:solidFill>
                <a:srgbClr val="0070C0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70C0"/>
                </a:solidFill>
              </a:rPr>
              <a:t> Highlight the importance of working in teams and the role of each member within an interface development phase.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708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Takeaway?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918" y="1122475"/>
            <a:ext cx="7163170" cy="5232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b="1" dirty="0" smtClean="0"/>
          </a:p>
          <a:p>
            <a:r>
              <a:rPr lang="en-IN" b="1" dirty="0" smtClean="0">
                <a:solidFill>
                  <a:srgbClr val="0070C0"/>
                </a:solidFill>
              </a:rPr>
              <a:t>Course Outcomes:</a:t>
            </a:r>
            <a:endParaRPr lang="en-IN" dirty="0">
              <a:solidFill>
                <a:srgbClr val="0070C0"/>
              </a:solidFill>
            </a:endParaRP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</a:p>
          <a:p>
            <a:endParaRPr lang="en-IN" dirty="0">
              <a:solidFill>
                <a:srgbClr val="0070C0"/>
              </a:solidFill>
            </a:endParaRPr>
          </a:p>
          <a:p>
            <a:pPr lvl="0" fontAlgn="base"/>
            <a:r>
              <a:rPr lang="en-IN" dirty="0">
                <a:solidFill>
                  <a:srgbClr val="0070C0"/>
                </a:solidFill>
              </a:rPr>
              <a:t>Develop and use a conceptual vocabulary for analysing human interaction with software: affordance, conceptual model, feedback.</a:t>
            </a: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</a:p>
          <a:p>
            <a:pPr lvl="0" fontAlgn="base"/>
            <a:r>
              <a:rPr lang="en-IN" dirty="0">
                <a:solidFill>
                  <a:srgbClr val="0070C0"/>
                </a:solidFill>
              </a:rPr>
              <a:t>Explain how user-cantered design complements other software process models</a:t>
            </a: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</a:p>
          <a:p>
            <a:pPr lvl="0" fontAlgn="base"/>
            <a:r>
              <a:rPr lang="en-IN" dirty="0">
                <a:solidFill>
                  <a:srgbClr val="0070C0"/>
                </a:solidFill>
              </a:rPr>
              <a:t>Use lo-fi (low fidelity) prototyping techniques to gather, and report, user responses</a:t>
            </a: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</a:p>
          <a:p>
            <a:pPr lvl="0" fontAlgn="base"/>
            <a:r>
              <a:rPr lang="en-IN" dirty="0">
                <a:solidFill>
                  <a:srgbClr val="0070C0"/>
                </a:solidFill>
              </a:rPr>
              <a:t>Define a user-centred design process that explicitly takes account of  the fact that the user is not like the developer or their acquaintances</a:t>
            </a:r>
          </a:p>
          <a:p>
            <a:r>
              <a:rPr lang="en-IN" dirty="0">
                <a:solidFill>
                  <a:srgbClr val="0070C0"/>
                </a:solidFill>
              </a:rPr>
              <a:t> </a:t>
            </a:r>
          </a:p>
          <a:p>
            <a:pPr lvl="0" fontAlgn="base"/>
            <a:r>
              <a:rPr lang="en-IN" dirty="0">
                <a:solidFill>
                  <a:srgbClr val="0070C0"/>
                </a:solidFill>
              </a:rPr>
              <a:t>Choose appropriate methods to support the development of a specific UI</a:t>
            </a:r>
          </a:p>
          <a:p>
            <a:r>
              <a:rPr lang="en-IN" b="1" dirty="0">
                <a:solidFill>
                  <a:srgbClr val="0070C0"/>
                </a:solidFill>
              </a:rPr>
              <a:t> </a:t>
            </a:r>
            <a:endParaRPr lang="en-IN" dirty="0">
              <a:solidFill>
                <a:srgbClr val="0070C0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610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75000"/>
                  </a:schemeClr>
                </a:solidFill>
              </a:rPr>
              <a:t>Syllabus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918" y="1661084"/>
            <a:ext cx="716317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b="1" dirty="0" smtClean="0"/>
          </a:p>
          <a:p>
            <a:pPr algn="just"/>
            <a:r>
              <a:rPr lang="en-IN" b="1" dirty="0" smtClean="0">
                <a:solidFill>
                  <a:srgbClr val="0070C0"/>
                </a:solidFill>
              </a:rPr>
              <a:t>Unit-1: INTRODUCTION</a:t>
            </a:r>
          </a:p>
          <a:p>
            <a:pPr algn="just"/>
            <a:r>
              <a:rPr lang="en-IN" dirty="0" smtClean="0">
                <a:solidFill>
                  <a:srgbClr val="0070C0"/>
                </a:solidFill>
              </a:rPr>
              <a:t>The </a:t>
            </a:r>
            <a:r>
              <a:rPr lang="en-IN" dirty="0">
                <a:solidFill>
                  <a:srgbClr val="0070C0"/>
                </a:solidFill>
              </a:rPr>
              <a:t>Human: I/O channels – Memory – Reasoning and problem solving; The computer: Devices – Memory – processing and networks; Interaction: Models – frameworks – Ergonomics – styles – elements – interactivity- Paradigms.</a:t>
            </a:r>
          </a:p>
          <a:p>
            <a:pPr algn="just"/>
            <a:r>
              <a:rPr lang="en-IN" dirty="0" smtClean="0">
                <a:solidFill>
                  <a:srgbClr val="0070C0"/>
                </a:solidFill>
              </a:rPr>
              <a:t>                                                                                                          12 Hours</a:t>
            </a:r>
            <a:r>
              <a:rPr lang="en-IN" dirty="0">
                <a:solidFill>
                  <a:srgbClr val="0070C0"/>
                </a:solidFill>
              </a:rPr>
              <a:t/>
            </a:r>
            <a:br>
              <a:rPr lang="en-IN" dirty="0">
                <a:solidFill>
                  <a:srgbClr val="0070C0"/>
                </a:solidFill>
              </a:rPr>
            </a:br>
            <a:r>
              <a:rPr lang="en-IN" b="1" dirty="0">
                <a:solidFill>
                  <a:srgbClr val="0070C0"/>
                </a:solidFill>
              </a:rPr>
              <a:t>Unit-2:</a:t>
            </a:r>
            <a:r>
              <a:rPr lang="en-IN" b="1" dirty="0" smtClean="0">
                <a:solidFill>
                  <a:srgbClr val="0070C0"/>
                </a:solidFill>
              </a:rPr>
              <a:t>DESIGN </a:t>
            </a:r>
            <a:r>
              <a:rPr lang="en-IN" b="1" dirty="0">
                <a:solidFill>
                  <a:srgbClr val="0070C0"/>
                </a:solidFill>
              </a:rPr>
              <a:t>&amp; SOFTWARE PROCESS</a:t>
            </a:r>
            <a:r>
              <a:rPr lang="en-IN" dirty="0">
                <a:solidFill>
                  <a:srgbClr val="0070C0"/>
                </a:solidFill>
              </a:rPr>
              <a:t>		</a:t>
            </a:r>
          </a:p>
          <a:p>
            <a:pPr algn="just"/>
            <a:r>
              <a:rPr lang="en-IN" dirty="0">
                <a:solidFill>
                  <a:srgbClr val="0070C0"/>
                </a:solidFill>
              </a:rPr>
              <a:t>					                  12 Hours</a:t>
            </a:r>
          </a:p>
          <a:p>
            <a:pPr algn="just"/>
            <a:r>
              <a:rPr lang="en-IN" dirty="0" smtClean="0">
                <a:solidFill>
                  <a:srgbClr val="0070C0"/>
                </a:solidFill>
              </a:rPr>
              <a:t>Interactive </a:t>
            </a:r>
            <a:r>
              <a:rPr lang="en-IN" dirty="0">
                <a:solidFill>
                  <a:srgbClr val="0070C0"/>
                </a:solidFill>
              </a:rPr>
              <a:t>Design basics – process – scenarios – navigation – screen design – Iteration and prototyping. HCI in software process – software life cycle – usability engineering – Prototyping in practice – design rationale. Design rules – principles, standards, guidelines, rules. Evaluation Techniques – Universal Design.</a:t>
            </a:r>
          </a:p>
          <a:p>
            <a:pPr algn="just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Human Computer Interaction-HCI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HCI- UE17CS425</a:t>
            </a:r>
            <a:endParaRPr lang="en-I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2ADD0-A469-4935-BDC1-CF65C3799CB5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4618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429</Words>
  <Application>Microsoft Office PowerPoint</Application>
  <PresentationFormat>Widescreen</PresentationFormat>
  <Paragraphs>139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76</cp:revision>
  <dcterms:created xsi:type="dcterms:W3CDTF">2020-06-16T07:39:20Z</dcterms:created>
  <dcterms:modified xsi:type="dcterms:W3CDTF">2020-11-26T09:36:20Z</dcterms:modified>
</cp:coreProperties>
</file>

<file path=docProps/thumbnail.jpeg>
</file>